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jbiUvsi0M0c/V/YTvVSNcsdC69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
          <p:cNvSpPr txBox="1"/>
          <p:nvPr/>
        </p:nvSpPr>
        <p:spPr>
          <a:xfrm>
            <a:off x="664050" y="2479375"/>
            <a:ext cx="57195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Tel de sterren</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Genesis 15:1-6</a:t>
            </a:r>
            <a:endParaRPr sz="1100">
              <a:solidFill>
                <a:srgbClr val="F79646"/>
              </a:solidFill>
            </a:endParaRPr>
          </a:p>
          <a:p>
            <a:pPr indent="0" lvl="0" marL="0" rtl="0" algn="ctr">
              <a:lnSpc>
                <a:spcPct val="115000"/>
              </a:lnSpc>
              <a:spcBef>
                <a:spcPts val="0"/>
              </a:spcBef>
              <a:spcAft>
                <a:spcPts val="0"/>
              </a:spcAft>
              <a:buNone/>
            </a:pPr>
            <a:r>
              <a:rPr i="1" lang="nl" sz="1100">
                <a:solidFill>
                  <a:srgbClr val="F79646"/>
                </a:solidFill>
              </a:rPr>
              <a:t>“Abram had een droom. In die droom zei de Heer: ‘Wees niet bang, Abram. Ik zal je beschermen. En ik zal je rijk maken.’ Abram zei: ‘Heer, mijn God, waarom wilt u mij rijk maken? U hebt me geen kinderen gegeven.’ Maar de Heer zei: ‘Je zult een kind krijgen.’ Toen nam de Heer Abram mee naar buiten. ‘Kijk eens naar de hemel’, zei de Heer. ‘Tel de sterren eens, als je dat kunt. Zo veel nakomelingen zul je krijgen.’ Abram geloofde wat de Heer zei.</a:t>
            </a:r>
            <a:r>
              <a:rPr i="1" lang="nl">
                <a:solidFill>
                  <a:srgbClr val="F79646"/>
                </a:solidFill>
                <a:latin typeface="Calibri"/>
                <a:ea typeface="Calibri"/>
                <a:cs typeface="Calibri"/>
                <a:sym typeface="Calibri"/>
              </a:rPr>
              <a:t>”</a:t>
            </a:r>
            <a:endParaRPr i="1">
              <a:solidFill>
                <a:srgbClr val="F79646"/>
              </a:solidFill>
              <a:latin typeface="Calibri"/>
              <a:ea typeface="Calibri"/>
              <a:cs typeface="Calibri"/>
              <a:sym typeface="Calibri"/>
            </a:endParaRPr>
          </a:p>
          <a:p>
            <a:pPr indent="0" lvl="0" marL="0" rtl="0" algn="l">
              <a:lnSpc>
                <a:spcPct val="115000"/>
              </a:lnSpc>
              <a:spcBef>
                <a:spcPts val="0"/>
              </a:spcBef>
              <a:spcAft>
                <a:spcPts val="0"/>
              </a:spcAft>
              <a:buNone/>
            </a:pPr>
            <a:r>
              <a:rPr b="1" lang="nl" sz="1200"/>
              <a:t>Opdracht</a:t>
            </a:r>
            <a:endParaRPr b="1" sz="1200"/>
          </a:p>
          <a:p>
            <a:pPr indent="0" lvl="0" marL="0" rtl="0" algn="l">
              <a:lnSpc>
                <a:spcPct val="115000"/>
              </a:lnSpc>
              <a:spcBef>
                <a:spcPts val="0"/>
              </a:spcBef>
              <a:spcAft>
                <a:spcPts val="0"/>
              </a:spcAft>
              <a:buNone/>
            </a:pPr>
            <a:r>
              <a:rPr lang="nl" sz="1200"/>
              <a:t>Nodig:</a:t>
            </a:r>
            <a:endParaRPr sz="1200"/>
          </a:p>
          <a:p>
            <a:pPr indent="-304800" lvl="0" marL="457200" rtl="0" algn="l">
              <a:lnSpc>
                <a:spcPct val="115000"/>
              </a:lnSpc>
              <a:spcBef>
                <a:spcPts val="1400"/>
              </a:spcBef>
              <a:spcAft>
                <a:spcPts val="0"/>
              </a:spcAft>
              <a:buClr>
                <a:srgbClr val="271623"/>
              </a:buClr>
              <a:buSzPts val="1200"/>
              <a:buChar char="●"/>
            </a:pPr>
            <a:r>
              <a:rPr lang="nl" sz="1200">
                <a:solidFill>
                  <a:srgbClr val="271623"/>
                </a:solidFill>
                <a:highlight>
                  <a:srgbClr val="FFFFFF"/>
                </a:highlight>
              </a:rPr>
              <a:t>Blikken </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Dunne lange spijkers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Hamers</a:t>
            </a:r>
            <a:endParaRPr sz="1200">
              <a:solidFill>
                <a:srgbClr val="271623"/>
              </a:solidFill>
              <a:highlight>
                <a:srgbClr val="FFFFFF"/>
              </a:highlight>
            </a:endParaRPr>
          </a:p>
          <a:p>
            <a:pPr indent="-304800" lvl="0" marL="457200" rtl="0" algn="l">
              <a:lnSpc>
                <a:spcPct val="115000"/>
              </a:lnSpc>
              <a:spcBef>
                <a:spcPts val="0"/>
              </a:spcBef>
              <a:spcAft>
                <a:spcPts val="0"/>
              </a:spcAft>
              <a:buClr>
                <a:srgbClr val="271623"/>
              </a:buClr>
              <a:buSzPts val="1200"/>
              <a:buChar char="●"/>
            </a:pPr>
            <a:r>
              <a:rPr lang="nl" sz="1200">
                <a:solidFill>
                  <a:srgbClr val="271623"/>
                </a:solidFill>
                <a:highlight>
                  <a:srgbClr val="FFFFFF"/>
                </a:highlight>
              </a:rPr>
              <a:t>Evt. hout, watervaste stiften, verfspuitbus</a:t>
            </a:r>
            <a:br>
              <a:rPr lang="nl" sz="1200">
                <a:solidFill>
                  <a:srgbClr val="271623"/>
                </a:solidFill>
                <a:highlight>
                  <a:srgbClr val="FFFFFF"/>
                </a:highlight>
              </a:rPr>
            </a:br>
            <a:br>
              <a:rPr lang="nl" sz="1200">
                <a:solidFill>
                  <a:srgbClr val="271623"/>
                </a:solidFill>
                <a:highlight>
                  <a:srgbClr val="FFFFFF"/>
                </a:highlight>
              </a:rPr>
            </a:br>
            <a:endParaRPr sz="1200">
              <a:solidFill>
                <a:srgbClr val="271623"/>
              </a:solidFill>
              <a:highlight>
                <a:srgbClr val="FFFFFF"/>
              </a:highlight>
            </a:endParaRPr>
          </a:p>
          <a:p>
            <a:pPr indent="-304800" lvl="0" marL="457200" rtl="0" algn="l">
              <a:lnSpc>
                <a:spcPct val="115000"/>
              </a:lnSpc>
              <a:spcBef>
                <a:spcPts val="0"/>
              </a:spcBef>
              <a:spcAft>
                <a:spcPts val="0"/>
              </a:spcAft>
              <a:buSzPts val="1200"/>
              <a:buAutoNum type="arabicPeriod"/>
            </a:pPr>
            <a:r>
              <a:rPr lang="nl" sz="1200"/>
              <a:t>Maak een waxinelichtjes-houder met sterretjes! Neem een blik en teken hier puntjes op. Al deze puntjes worden sterretjes. Kun jij mooie vormpjes maken?</a:t>
            </a:r>
            <a:endParaRPr sz="1200"/>
          </a:p>
          <a:p>
            <a:pPr indent="-304800" lvl="0" marL="457200" rtl="0" algn="l">
              <a:lnSpc>
                <a:spcPct val="115000"/>
              </a:lnSpc>
              <a:spcBef>
                <a:spcPts val="0"/>
              </a:spcBef>
              <a:spcAft>
                <a:spcPts val="0"/>
              </a:spcAft>
              <a:buSzPts val="1200"/>
              <a:buAutoNum type="arabicPeriod"/>
            </a:pPr>
            <a:r>
              <a:rPr lang="nl" sz="1200"/>
              <a:t>Maak de gaatjes in het blik met spijkers en een hamer.</a:t>
            </a:r>
            <a:endParaRPr sz="1200"/>
          </a:p>
          <a:p>
            <a:pPr indent="-304800" lvl="0" marL="457200" rtl="0" algn="l">
              <a:lnSpc>
                <a:spcPct val="115000"/>
              </a:lnSpc>
              <a:spcBef>
                <a:spcPts val="0"/>
              </a:spcBef>
              <a:spcAft>
                <a:spcPts val="0"/>
              </a:spcAft>
              <a:buSzPts val="1200"/>
              <a:buAutoNum type="arabicPeriod"/>
            </a:pPr>
            <a:r>
              <a:rPr lang="nl" sz="1200"/>
              <a:t>Zet een kaarsje in het blik en dan lijkt het net een sterrenhemel</a:t>
            </a:r>
            <a:endParaRPr b="0" i="1" sz="1200" u="none" cap="none" strike="noStrike">
              <a:solidFill>
                <a:srgbClr val="F3943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nl" sz="1200" u="none" cap="none" strike="noStrike">
                <a:solidFill>
                  <a:srgbClr val="000000"/>
                </a:solidFill>
                <a:latin typeface="Arial"/>
                <a:ea typeface="Arial"/>
                <a:cs typeface="Arial"/>
                <a:sym typeface="Arial"/>
              </a:rPr>
              <a:t>Om door te praten</a:t>
            </a:r>
            <a:endParaRPr b="1" sz="1200"/>
          </a:p>
          <a:p>
            <a:pPr indent="0" lvl="0" marL="0" marR="0" rtl="0" algn="l">
              <a:lnSpc>
                <a:spcPct val="100000"/>
              </a:lnSpc>
              <a:spcBef>
                <a:spcPts val="0"/>
              </a:spcBef>
              <a:spcAft>
                <a:spcPts val="0"/>
              </a:spcAft>
              <a:buClr>
                <a:srgbClr val="000000"/>
              </a:buClr>
              <a:buSzPts val="1600"/>
              <a:buFont typeface="Arial"/>
              <a:buNone/>
            </a:pPr>
            <a:r>
              <a:t/>
            </a:r>
            <a:endParaRPr b="1" sz="1200"/>
          </a:p>
          <a:p>
            <a:pPr indent="-304800" lvl="0" marL="457200" marR="0" rtl="0" algn="l">
              <a:lnSpc>
                <a:spcPct val="100000"/>
              </a:lnSpc>
              <a:spcBef>
                <a:spcPts val="0"/>
              </a:spcBef>
              <a:spcAft>
                <a:spcPts val="0"/>
              </a:spcAft>
              <a:buSzPts val="1200"/>
              <a:buChar char="●"/>
            </a:pPr>
            <a:r>
              <a:rPr lang="nl" sz="1200"/>
              <a:t>Waarom horen sterren</a:t>
            </a:r>
            <a:r>
              <a:rPr lang="nl" sz="1200">
                <a:solidFill>
                  <a:srgbClr val="271623"/>
                </a:solidFill>
                <a:highlight>
                  <a:srgbClr val="FFFFFF"/>
                </a:highlight>
              </a:rPr>
              <a:t> bij het verhaal van vandaag?</a:t>
            </a:r>
            <a:endParaRPr sz="1200">
              <a:solidFill>
                <a:srgbClr val="271623"/>
              </a:solidFill>
              <a:highlight>
                <a:srgbClr val="FFFFFF"/>
              </a:highlight>
            </a:endParaRPr>
          </a:p>
          <a:p>
            <a:pPr indent="-304800" lvl="0" marL="457200" marR="0" rtl="0" algn="l">
              <a:lnSpc>
                <a:spcPct val="100000"/>
              </a:lnSpc>
              <a:spcBef>
                <a:spcPts val="0"/>
              </a:spcBef>
              <a:spcAft>
                <a:spcPts val="0"/>
              </a:spcAft>
              <a:buSzPts val="1200"/>
              <a:buChar char="●"/>
            </a:pPr>
            <a:r>
              <a:rPr lang="nl" sz="1200">
                <a:solidFill>
                  <a:srgbClr val="271623"/>
                </a:solidFill>
                <a:highlight>
                  <a:srgbClr val="FFFFFF"/>
                </a:highlight>
              </a:rPr>
              <a:t>Weet jij een voorbeeld van iemand die jou wat beloofde en die belofte ook nakwam?</a:t>
            </a:r>
            <a:endParaRPr sz="1200">
              <a:solidFill>
                <a:srgbClr val="271623"/>
              </a:solidFill>
              <a:highlight>
                <a:srgbClr val="FFFFFF"/>
              </a:highlight>
            </a:endParaRPr>
          </a:p>
          <a:p>
            <a:pPr indent="0" lvl="0" marL="0" marR="0" rtl="0" algn="l">
              <a:lnSpc>
                <a:spcPct val="100000"/>
              </a:lnSpc>
              <a:spcBef>
                <a:spcPts val="0"/>
              </a:spcBef>
              <a:spcAft>
                <a:spcPts val="0"/>
              </a:spcAft>
              <a:buClr>
                <a:srgbClr val="000000"/>
              </a:buClr>
              <a:buSzPts val="1600"/>
              <a:buFont typeface="Arial"/>
              <a:buNone/>
            </a:pPr>
            <a:r>
              <a:t/>
            </a:r>
            <a:endParaRPr b="1" sz="1200"/>
          </a:p>
        </p:txBody>
      </p:sp>
      <p:pic>
        <p:nvPicPr>
          <p:cNvPr id="55" name="Google Shape;55;p1"/>
          <p:cNvPicPr preferRelativeResize="0"/>
          <p:nvPr/>
        </p:nvPicPr>
        <p:blipFill>
          <a:blip r:embed="rId4">
            <a:alphaModFix/>
          </a:blip>
          <a:stretch>
            <a:fillRect/>
          </a:stretch>
        </p:blipFill>
        <p:spPr>
          <a:xfrm>
            <a:off x="4770075" y="4728200"/>
            <a:ext cx="1613475" cy="1456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